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451" r:id="rId2"/>
    <p:sldId id="257" r:id="rId3"/>
    <p:sldId id="458" r:id="rId4"/>
    <p:sldId id="320" r:id="rId5"/>
    <p:sldId id="394" r:id="rId6"/>
    <p:sldId id="461" r:id="rId7"/>
    <p:sldId id="460" r:id="rId8"/>
    <p:sldId id="399" r:id="rId9"/>
    <p:sldId id="341" r:id="rId10"/>
    <p:sldId id="396" r:id="rId11"/>
    <p:sldId id="397" r:id="rId12"/>
    <p:sldId id="400" r:id="rId13"/>
    <p:sldId id="436" r:id="rId14"/>
    <p:sldId id="440" r:id="rId15"/>
    <p:sldId id="462" r:id="rId16"/>
    <p:sldId id="292" r:id="rId17"/>
    <p:sldId id="293" r:id="rId18"/>
    <p:sldId id="294" r:id="rId19"/>
    <p:sldId id="334" r:id="rId20"/>
    <p:sldId id="295" r:id="rId21"/>
    <p:sldId id="298" r:id="rId22"/>
    <p:sldId id="299" r:id="rId23"/>
    <p:sldId id="296" r:id="rId24"/>
    <p:sldId id="401" r:id="rId25"/>
    <p:sldId id="297" r:id="rId26"/>
    <p:sldId id="326" r:id="rId27"/>
    <p:sldId id="323" r:id="rId28"/>
    <p:sldId id="324" r:id="rId29"/>
    <p:sldId id="325" r:id="rId30"/>
    <p:sldId id="369" r:id="rId31"/>
    <p:sldId id="327" r:id="rId32"/>
    <p:sldId id="328" r:id="rId33"/>
    <p:sldId id="452" r:id="rId34"/>
    <p:sldId id="342" r:id="rId35"/>
    <p:sldId id="347" r:id="rId36"/>
    <p:sldId id="349" r:id="rId37"/>
    <p:sldId id="343" r:id="rId38"/>
    <p:sldId id="331" r:id="rId39"/>
    <p:sldId id="348" r:id="rId40"/>
    <p:sldId id="344" r:id="rId41"/>
    <p:sldId id="300" r:id="rId42"/>
    <p:sldId id="305" r:id="rId43"/>
    <p:sldId id="302" r:id="rId44"/>
    <p:sldId id="332" r:id="rId45"/>
    <p:sldId id="333" r:id="rId46"/>
    <p:sldId id="402" r:id="rId47"/>
    <p:sldId id="404" r:id="rId48"/>
    <p:sldId id="449" r:id="rId49"/>
    <p:sldId id="403" r:id="rId50"/>
    <p:sldId id="429" r:id="rId51"/>
    <p:sldId id="441" r:id="rId52"/>
    <p:sldId id="439" r:id="rId53"/>
    <p:sldId id="310" r:id="rId5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73"/>
    <p:restoredTop sz="94663"/>
  </p:normalViewPr>
  <p:slideViewPr>
    <p:cSldViewPr snapToGrid="0" snapToObjects="1">
      <p:cViewPr varScale="1">
        <p:scale>
          <a:sx n="158" d="100"/>
          <a:sy n="158" d="100"/>
        </p:scale>
        <p:origin x="208" y="3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11/5/19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11/5/19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11/5/19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11/5/19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19-11%20Webinars/FHIR%20Terminology%20-%20Part%201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Understanding and Using Terminology in </a:t>
            </a:r>
            <a:r>
              <a:rPr lang="en-US" dirty="0"/>
              <a:t>HL7</a:t>
            </a:r>
            <a:r>
              <a:rPr lang="en-US" baseline="30000" dirty="0"/>
              <a:t>®</a:t>
            </a:r>
            <a:r>
              <a:rPr lang="en-US" dirty="0"/>
              <a:t> FHIR</a:t>
            </a:r>
            <a:r>
              <a:rPr lang="en-US" baseline="30000" dirty="0"/>
              <a:t>®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099" y="3721208"/>
            <a:ext cx="4619625" cy="412750"/>
          </a:xfrm>
        </p:spPr>
        <p:txBody>
          <a:bodyPr/>
          <a:lstStyle/>
          <a:p>
            <a:r>
              <a:rPr lang="en-US" dirty="0"/>
              <a:t>Rob Hausam MD</a:t>
            </a:r>
          </a:p>
          <a:p>
            <a:endParaRPr lang="en-US" dirty="0"/>
          </a:p>
          <a:p>
            <a:r>
              <a:rPr lang="en-US" dirty="0"/>
              <a:t>HL7 Webinar</a:t>
            </a:r>
            <a:br>
              <a:rPr lang="en-US" dirty="0"/>
            </a:br>
            <a:r>
              <a:rPr lang="en-US" dirty="0"/>
              <a:t>Part 1 – Introduction and Fundamentals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2019-11-06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84170"/>
            <a:ext cx="7667625" cy="14859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6084168" y="359786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70944"/>
            <a:ext cx="6912768" cy="46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51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13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8136" y="24688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148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/>
              <a:t>		</a:t>
            </a: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Coded Data in </a:t>
            </a:r>
            <a:r>
              <a:rPr lang="en-US" dirty="0" err="1"/>
              <a:t>fhir</a:t>
            </a:r>
            <a:endParaRPr lang="en-CA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1E727-DA3E-5F44-ACC5-4C823B224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a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5DDC2C-C909-6040-A0B5-2AD167C581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code is a symbol used to represent a specific meaning or idea (i.e. “concept”)</a:t>
            </a:r>
          </a:p>
          <a:p>
            <a:pPr lvl="1"/>
            <a:r>
              <a:rPr lang="en-US" dirty="0"/>
              <a:t>195967001 = “Asthma (disorder)” (SNOMED CT)</a:t>
            </a:r>
          </a:p>
          <a:p>
            <a:pPr lvl="1"/>
            <a:r>
              <a:rPr lang="en-US" dirty="0" err="1"/>
              <a:t>fhir</a:t>
            </a:r>
            <a:r>
              <a:rPr lang="en-US" dirty="0"/>
              <a:t>-structure = “FHIR Structure” (FHIR ‘definition-use’)</a:t>
            </a:r>
          </a:p>
          <a:p>
            <a:r>
              <a:rPr lang="en-US" dirty="0"/>
              <a:t>Ideally it “should” be a meaningless identifier, but FHIR chose (semi) meaningful codes (implementer friendly)</a:t>
            </a:r>
          </a:p>
          <a:p>
            <a:r>
              <a:rPr lang="en-US" dirty="0"/>
              <a:t>No separate ‘Code’ resource currently exists in FHIR (but it is being discussed)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57AA6-B405-9940-B72F-F7FEC367E7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392A8-E418-4345-BC40-062ADF4A88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1733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CEE14BF-3604-7C42-9349-5F5A98A631D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https://github.com/FHIR/documents/blob/master/presentations/2019-11%20Webinars/FHIR%20Terminology%20-%20Part%201.pptx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921" y="3816512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03539" y="4223785"/>
            <a:ext cx="318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26715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709A-49E3-D54B-9CB2-253EB1E091A3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84EC1C-17E7-BC4A-AA08-B197B70857B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B0260E-6FAE-1E4B-9A60-135420525F41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9B35AF6-067A-1644-A9DE-A5C94FED6B04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Bindings identify the codes that are allowed to be used for a given element</a:t>
            </a:r>
          </a:p>
          <a:p>
            <a:r>
              <a:rPr lang="en-CA" dirty="0"/>
              <a:t>Bindings can be to a:</a:t>
            </a:r>
          </a:p>
          <a:p>
            <a:pPr lvl="1"/>
            <a:r>
              <a:rPr lang="en-CA" b="1" dirty="0"/>
              <a:t>Value set</a:t>
            </a:r>
          </a:p>
          <a:p>
            <a:pPr lvl="2"/>
            <a:r>
              <a:rPr lang="en-US" dirty="0"/>
              <a:t>By convention a binding is to a value set – not directly to a code system</a:t>
            </a:r>
            <a:endParaRPr lang="en-CA" dirty="0"/>
          </a:p>
          <a:p>
            <a:pPr lvl="1"/>
            <a:r>
              <a:rPr lang="en-CA" b="1" dirty="0"/>
              <a:t>Reference</a:t>
            </a:r>
            <a:r>
              <a:rPr lang="en-CA" dirty="0"/>
              <a:t> (to an “inferred” value set)</a:t>
            </a:r>
          </a:p>
          <a:p>
            <a:pPr lvl="2"/>
            <a:r>
              <a:rPr lang="en-CA" dirty="0"/>
              <a:t>E.g. Mime types</a:t>
            </a:r>
          </a:p>
          <a:p>
            <a:pPr lvl="1"/>
            <a:r>
              <a:rPr lang="en-CA" b="1" dirty="0"/>
              <a:t>Description</a:t>
            </a:r>
            <a:r>
              <a:rPr lang="en-CA" dirty="0"/>
              <a:t> only</a:t>
            </a:r>
          </a:p>
          <a:p>
            <a:pPr lvl="2"/>
            <a:r>
              <a:rPr lang="en-CA" dirty="0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1800" b="1" dirty="0"/>
              <a:t>example</a:t>
            </a:r>
            <a:r>
              <a:rPr lang="en-CA" sz="1800" dirty="0"/>
              <a:t>: These codes just give an idea of what you might use</a:t>
            </a:r>
          </a:p>
          <a:p>
            <a:pPr lvl="1"/>
            <a:r>
              <a:rPr lang="en-CA" sz="1500" dirty="0"/>
              <a:t>No expectation (or recommendation) of use</a:t>
            </a:r>
            <a:endParaRPr lang="en-CA" sz="1800" b="1" dirty="0"/>
          </a:p>
          <a:p>
            <a:r>
              <a:rPr lang="en-CA" sz="1800" b="1" dirty="0"/>
              <a:t>preferred</a:t>
            </a:r>
            <a:r>
              <a:rPr lang="en-CA" sz="1800" dirty="0"/>
              <a:t>: You SHOULD use the specified codes</a:t>
            </a:r>
          </a:p>
          <a:p>
            <a:pPr lvl="1"/>
            <a:r>
              <a:rPr lang="en-CA" sz="1500" dirty="0"/>
              <a:t>But if you have a good reason, you can use something else instead </a:t>
            </a:r>
            <a:r>
              <a:rPr lang="mr-IN" sz="1500" dirty="0"/>
              <a:t>–</a:t>
            </a:r>
            <a:r>
              <a:rPr lang="en-CA" sz="15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1800" b="1" dirty="0"/>
              <a:t>extensible</a:t>
            </a:r>
            <a:r>
              <a:rPr lang="en-CA" sz="1800" dirty="0"/>
              <a:t>: You must use the specified codes if they apply</a:t>
            </a:r>
          </a:p>
          <a:p>
            <a:pPr lvl="1"/>
            <a:r>
              <a:rPr lang="en-CA" sz="15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1800" b="1" dirty="0"/>
              <a:t>required</a:t>
            </a:r>
            <a:r>
              <a:rPr lang="en-CA" sz="1800" dirty="0"/>
              <a:t>: You must use the specified codes</a:t>
            </a:r>
          </a:p>
          <a:p>
            <a:pPr lvl="1"/>
            <a:r>
              <a:rPr lang="en-CA" sz="15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1023527" y="3969643"/>
            <a:ext cx="3180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</a:t>
            </a:r>
            <a:r>
              <a:rPr lang="en-US" sz="1600" dirty="0"/>
              <a:t> reference from a coded data instance directly to a value set (except by the </a:t>
            </a:r>
            <a:r>
              <a:rPr lang="en-GB" sz="1600" dirty="0" err="1"/>
              <a:t>valueset</a:t>
            </a:r>
            <a:r>
              <a:rPr lang="en-GB" sz="1600" dirty="0"/>
              <a:t>-reference</a:t>
            </a:r>
            <a:r>
              <a:rPr lang="en-US" sz="1600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FE62F8-D65D-FE44-96D5-7A88DCDA3164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2CE090-58B8-CA4D-9974-69FA8C9F9E0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9CBEDA-62D3-8E4F-B2AD-92081784A975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2EB027D2-11BD-2D4B-AC33-5884726DC84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051560"/>
            <a:ext cx="8228883" cy="292904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br>
              <a:rPr lang="en-US" dirty="0"/>
            </a:b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9D06C5-B1F7-F342-9897-E6BD3CF7889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URL vs. Object Identifier (OID)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26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4572000" y="2130552"/>
            <a:ext cx="3150281" cy="16714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27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307973" cy="2929042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00" y="1297172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Vocabulary and Orders and Observations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 err="1"/>
              <a:t>volved</a:t>
            </a:r>
            <a:r>
              <a:rPr lang="en-US" noProof="0" dirty="0"/>
              <a:t> in HL7 and terminology standards/development and modeling for 18+ years</a:t>
            </a:r>
          </a:p>
          <a:p>
            <a:pPr lvl="1"/>
            <a:r>
              <a:rPr lang="en-US" dirty="0"/>
              <a:t>SNOMED on FHIR project co-lead</a:t>
            </a:r>
          </a:p>
          <a:p>
            <a:pPr lvl="2"/>
            <a:r>
              <a:rPr lang="en-US" dirty="0"/>
              <a:t>(Joint project of HL7 and SNOMED International)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254877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70" y="2077429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3648" y="1161288"/>
            <a:ext cx="3879312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3123" y="1161288"/>
            <a:ext cx="3878748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33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sz="3000" dirty="0"/>
              <a:t>Codes vs. Identifiers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primary terminology resources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1D72985-EF95-D542-A687-975CB524F1C7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May</a:t>
            </a:r>
            <a:r>
              <a:rPr lang="en-US" dirty="0"/>
              <a:t> list some or all of the concepts in the code system, along with their basic properties (code, display, definition), designations, and additional properties</a:t>
            </a:r>
            <a:endParaRPr lang="en-US" b="1" dirty="0"/>
          </a:p>
          <a:p>
            <a:r>
              <a:rPr lang="en-US" b="1" dirty="0"/>
              <a:t>Not</a:t>
            </a:r>
            <a:r>
              <a:rPr lang="en-US" dirty="0"/>
              <a:t> intended to support the process of maintaining a code system</a:t>
            </a:r>
          </a:p>
          <a:p>
            <a:r>
              <a:rPr lang="en-US" b="1" dirty="0"/>
              <a:t>Not</a:t>
            </a:r>
            <a:r>
              <a:rPr lang="en-US" dirty="0"/>
              <a:t> intended for </a:t>
            </a:r>
            <a:r>
              <a:rPr lang="en-US" b="1" dirty="0"/>
              <a:t>distributing</a:t>
            </a:r>
            <a:r>
              <a:rPr lang="en-US" dirty="0"/>
              <a:t> important existing (large) code systems (e.g., SNOMED CT, LOINC, </a:t>
            </a:r>
            <a:r>
              <a:rPr lang="en-US" dirty="0" err="1"/>
              <a:t>RxNorm</a:t>
            </a:r>
            <a:r>
              <a:rPr lang="en-US" dirty="0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5553" y="118872"/>
            <a:ext cx="4848447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629562" y="2222692"/>
            <a:ext cx="1187298" cy="577081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1200150" y="4224240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code system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98921" y="3804576"/>
            <a:ext cx="709173" cy="4196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66927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12933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45" y="874427"/>
            <a:ext cx="3641650" cy="42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2728"/>
            <a:ext cx="8228883" cy="2929042"/>
          </a:xfrm>
        </p:spPr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1 – Introduction and Fundamentals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 systems and value sets in FHIR are defined, identified and used</a:t>
            </a:r>
          </a:p>
          <a:p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34717" y="303212"/>
            <a:ext cx="2509284" cy="1376731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179134" y="4128013"/>
            <a:ext cx="1584554" cy="415498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 flipH="1">
            <a:off x="971411" y="3975906"/>
            <a:ext cx="792278" cy="15210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70D582A-502A-AD45-A2BA-18053632D90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Name the code system (‘system’, with optional ‘version’)</a:t>
            </a:r>
          </a:p>
          <a:p>
            <a:r>
              <a:rPr lang="en-AU" dirty="0"/>
              <a:t>If just a ‘system’, then all codes are included</a:t>
            </a:r>
          </a:p>
          <a:p>
            <a:r>
              <a:rPr lang="en-AU" dirty="0"/>
              <a:t>List codes</a:t>
            </a:r>
          </a:p>
          <a:p>
            <a:pPr lvl="1"/>
            <a:r>
              <a:rPr lang="en-AU" dirty="0"/>
              <a:t>Can provide alternate descriptions</a:t>
            </a:r>
          </a:p>
          <a:p>
            <a:r>
              <a:rPr lang="en-AU" dirty="0"/>
              <a:t>Select codes by property (‘filter’) </a:t>
            </a:r>
          </a:p>
          <a:p>
            <a:pPr lvl="1"/>
            <a:r>
              <a:rPr lang="en-AU" dirty="0"/>
              <a:t>Property Name – defined by the code system</a:t>
            </a:r>
          </a:p>
          <a:p>
            <a:pPr lvl="1"/>
            <a:r>
              <a:rPr lang="en-AU" dirty="0"/>
              <a:t>Operation – ‘=’, ‘is-a’, ‘in’, ‘regex’, etc.</a:t>
            </a:r>
          </a:p>
          <a:p>
            <a:pPr lvl="1"/>
            <a:r>
              <a:rPr lang="en-AU" dirty="0"/>
              <a:t>Value – the value of the property</a:t>
            </a:r>
          </a:p>
          <a:p>
            <a:pPr lvl="1"/>
            <a:r>
              <a:rPr lang="en-AU" dirty="0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6" y="828195"/>
            <a:ext cx="7719841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338" y="988305"/>
            <a:ext cx="4804848" cy="41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71181-739E-8E46-AD9E-689DA64006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822960"/>
            <a:ext cx="8455025" cy="1416050"/>
          </a:xfrm>
        </p:spPr>
        <p:txBody>
          <a:bodyPr/>
          <a:lstStyle/>
          <a:p>
            <a:r>
              <a:rPr lang="en-AU" sz="2800" dirty="0"/>
              <a:t>A list of mappings between concepts from two different value sets (normally from different code systems or models)</a:t>
            </a:r>
          </a:p>
          <a:p>
            <a:r>
              <a:rPr lang="en-AU" sz="2800" dirty="0"/>
              <a:t>Mapping data for the $translate operation </a:t>
            </a:r>
            <a:r>
              <a:rPr lang="en-AU" sz="1400" dirty="0">
                <a:solidFill>
                  <a:srgbClr val="00B050"/>
                </a:solidFill>
              </a:rPr>
              <a:t>(more on this later)</a:t>
            </a:r>
          </a:p>
          <a:p>
            <a:endParaRPr lang="en-AU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9" y="2710839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2240705" y="4810563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29740" y="214313"/>
            <a:ext cx="511426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781251-9CED-8E44-BDF6-AEFD2C089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2 – </a:t>
            </a:r>
            <a:r>
              <a:rPr lang="en-US" b="1" dirty="0"/>
              <a:t>Searching and Services</a:t>
            </a:r>
            <a:endParaRPr lang="en-US" b="1" dirty="0">
              <a:cs typeface="Arial" panose="020B0604020202020204" pitchFamily="34" charset="0"/>
            </a:endParaRPr>
          </a:p>
          <a:p>
            <a:r>
              <a:rPr lang="en-US" dirty="0">
                <a:cs typeface="Arial" panose="020B0604020202020204" pitchFamily="34" charset="0"/>
              </a:rPr>
              <a:t>Understand and use FHIR terminology-based search capabilities</a:t>
            </a:r>
          </a:p>
          <a:p>
            <a:r>
              <a:rPr lang="en-US" dirty="0">
                <a:cs typeface="Arial" panose="020B0604020202020204" pitchFamily="34" charset="0"/>
              </a:rPr>
              <a:t>Understand and use FHIR Terminology Service capabilities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</a:t>
            </a:r>
            <a:r>
              <a:rPr lang="en-GB" dirty="0">
                <a:solidFill>
                  <a:srgbClr val="C00000"/>
                </a:solidFill>
              </a:rPr>
              <a:t>(draft – FMM 0)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6" y="493459"/>
            <a:ext cx="7879935" cy="4539314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29713" y="0"/>
            <a:ext cx="7761767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  <a:endParaRPr lang="en-US" b="0" dirty="0">
              <a:solidFill>
                <a:srgbClr val="74767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rgbClr val="747679"/>
                </a:solidFill>
              </a:rPr>
              <a:t>To be answered by end of day tomorrow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56913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7335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Where to find Terminology in FHIR</a:t>
            </a:r>
          </a:p>
          <a:p>
            <a:r>
              <a:rPr kumimoji="1" lang="en-US" altLang="zh-CN" dirty="0"/>
              <a:t>Representing Coded Data in FHIR</a:t>
            </a:r>
          </a:p>
          <a:p>
            <a:pPr marL="1074420" lvl="1" indent="-514350"/>
            <a:r>
              <a:rPr kumimoji="1" lang="en-US" altLang="zh-CN" dirty="0"/>
              <a:t>Code</a:t>
            </a:r>
          </a:p>
          <a:p>
            <a:pPr marL="1074420" lvl="1" indent="-514350"/>
            <a:r>
              <a:rPr kumimoji="1" lang="en-US" altLang="zh-CN" dirty="0"/>
              <a:t>Code System</a:t>
            </a:r>
          </a:p>
          <a:p>
            <a:pPr marL="1074420" lvl="1" indent="-514350"/>
            <a:r>
              <a:rPr kumimoji="1" lang="en-US" altLang="zh-CN" dirty="0"/>
              <a:t>Value Set</a:t>
            </a:r>
          </a:p>
          <a:p>
            <a:pPr marL="1074420" lvl="1" indent="-514350"/>
            <a:r>
              <a:rPr kumimoji="1" lang="en-US" altLang="zh-CN" dirty="0"/>
              <a:t>Terminology Binding</a:t>
            </a:r>
          </a:p>
          <a:p>
            <a:pPr marL="1074420" lvl="1" indent="-514350"/>
            <a:r>
              <a:rPr kumimoji="1" lang="en-US" altLang="zh-CN" dirty="0"/>
              <a:t>Coded Data Types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1650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Primary FHIR Terminology Resources</a:t>
            </a:r>
          </a:p>
          <a:p>
            <a:pPr marL="1074420" lvl="1" indent="-514350"/>
            <a:r>
              <a:rPr kumimoji="1" lang="en-US" altLang="zh-CN" dirty="0" err="1"/>
              <a:t>CodeSystem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ValueSet</a:t>
            </a:r>
            <a:endParaRPr kumimoji="1" lang="en-US" altLang="zh-CN" dirty="0"/>
          </a:p>
          <a:p>
            <a:r>
              <a:rPr kumimoji="1" lang="en-US" altLang="zh-CN" dirty="0"/>
              <a:t>More FHIR Terminology Resources</a:t>
            </a:r>
          </a:p>
          <a:p>
            <a:pPr marL="1074420" lvl="1" indent="-514350"/>
            <a:r>
              <a:rPr kumimoji="1" lang="en-US" altLang="zh-CN" dirty="0" err="1"/>
              <a:t>ConceptMap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NamingSystem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TerminologyCapabilities</a:t>
            </a:r>
            <a:endParaRPr kumimoji="1" lang="en-US" altLang="zh-C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1393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88720"/>
            <a:ext cx="8228883" cy="2929042"/>
          </a:xfrm>
        </p:spPr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9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2926080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145536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9590</TotalTime>
  <Words>2826</Words>
  <Application>Microsoft Macintosh PowerPoint</Application>
  <PresentationFormat>On-screen Show (16:9)</PresentationFormat>
  <Paragraphs>383</Paragraphs>
  <Slides>53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7" baseType="lpstr">
      <vt:lpstr>Arial</vt:lpstr>
      <vt:lpstr>Calibri</vt:lpstr>
      <vt:lpstr>Wingdings</vt:lpstr>
      <vt:lpstr>Office Theme</vt:lpstr>
      <vt:lpstr>Understanding and Using Terminology in HL7® FHIR®</vt:lpstr>
      <vt:lpstr>This presentation</vt:lpstr>
      <vt:lpstr>Who am I?</vt:lpstr>
      <vt:lpstr>Tutorial Objectives</vt:lpstr>
      <vt:lpstr>Tutorial Objectives</vt:lpstr>
      <vt:lpstr>Part 1 Topics Introduction and Fundamentals</vt:lpstr>
      <vt:lpstr>Part 1 Topics Introduction and Fundamentals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Coded Data in fhir</vt:lpstr>
      <vt:lpstr>Let’s Start with a Code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Object Identifier (OID)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primary terminology resources</vt:lpstr>
      <vt:lpstr>CodeSystem</vt:lpstr>
      <vt:lpstr>CodeSystem</vt:lpstr>
      <vt:lpstr>CodeSystem (UML)</vt:lpstr>
      <vt:lpstr>Code system definition example</vt:lpstr>
      <vt:lpstr>ValueSet</vt:lpstr>
      <vt:lpstr>ValueSet (UML)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(UML)</vt:lpstr>
      <vt:lpstr>NamingSystem</vt:lpstr>
      <vt:lpstr>TerminologyCapabilities</vt:lpstr>
      <vt:lpstr>TerminologyCapabilities (UML)</vt:lpstr>
      <vt:lpstr>What Are Your Questions?</vt:lpstr>
      <vt:lpstr>More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123</cp:revision>
  <dcterms:created xsi:type="dcterms:W3CDTF">2019-05-01T16:23:47Z</dcterms:created>
  <dcterms:modified xsi:type="dcterms:W3CDTF">2019-11-06T07:43:32Z</dcterms:modified>
</cp:coreProperties>
</file>